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8" r:id="rId4"/>
    <p:sldId id="269" r:id="rId5"/>
    <p:sldId id="276" r:id="rId6"/>
    <p:sldId id="277" r:id="rId7"/>
    <p:sldId id="278" r:id="rId8"/>
    <p:sldId id="281" r:id="rId9"/>
    <p:sldId id="267"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7A4"/>
    <a:srgbClr val="E796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79"/>
    <p:restoredTop sz="94694"/>
  </p:normalViewPr>
  <p:slideViewPr>
    <p:cSldViewPr snapToGrid="0">
      <p:cViewPr varScale="1">
        <p:scale>
          <a:sx n="108" d="100"/>
          <a:sy n="108" d="100"/>
        </p:scale>
        <p:origin x="348" y="102"/>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endParaRPr lang="de-DE"/>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10.05.2023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249299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10.05.2023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515967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endParaRPr lang="de-DE"/>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10.05.2023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23111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10.05.2023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885912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endParaRPr lang="de-DE"/>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953BDC-9EAE-49FE-9892-958C9F845175}" type="datetimeFigureOut">
              <a:rPr lang="de-DE" smtClean="0"/>
              <a:t>10.05.2023</a:t>
            </a:fld>
            <a:endParaRPr lang="de-DE"/>
          </a:p>
        </p:txBody>
      </p:sp>
      <p:sp>
        <p:nvSpPr>
          <p:cNvPr id="5" name="Tijdelijke aanduiding voor voettekst 4"/>
          <p:cNvSpPr>
            <a:spLocks noGrp="1"/>
          </p:cNvSpPr>
          <p:nvPr>
            <p:ph type="ftr" sz="quarter" idx="11"/>
          </p:nvPr>
        </p:nvSpPr>
        <p:spPr/>
        <p:txBody>
          <a:bodyPr/>
          <a:lstStyle/>
          <a:p>
            <a:endParaRPr lang="de-DE"/>
          </a:p>
        </p:txBody>
      </p:sp>
      <p:sp>
        <p:nvSpPr>
          <p:cNvPr id="6" name="Tijdelijke aanduiding voor dianummer 5"/>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84349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10.05.2023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957811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endParaRPr lang="de-DE"/>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7" name="Tijdelijke aanduiding voor datum 6"/>
          <p:cNvSpPr>
            <a:spLocks noGrp="1"/>
          </p:cNvSpPr>
          <p:nvPr>
            <p:ph type="dt" sz="half" idx="10"/>
          </p:nvPr>
        </p:nvSpPr>
        <p:spPr/>
        <p:txBody>
          <a:bodyPr/>
          <a:lstStyle/>
          <a:p>
            <a:fld id="{CA953BDC-9EAE-49FE-9892-958C9F845175}" type="datetimeFigureOut">
              <a:rPr lang="de-DE" smtClean="0"/>
              <a:t>10.05.2023</a:t>
            </a:fld>
            <a:endParaRPr lang="de-DE"/>
          </a:p>
        </p:txBody>
      </p:sp>
      <p:sp>
        <p:nvSpPr>
          <p:cNvPr id="8" name="Tijdelijke aanduiding voor voettekst 7"/>
          <p:cNvSpPr>
            <a:spLocks noGrp="1"/>
          </p:cNvSpPr>
          <p:nvPr>
            <p:ph type="ftr" sz="quarter" idx="11"/>
          </p:nvPr>
        </p:nvSpPr>
        <p:spPr/>
        <p:txBody>
          <a:bodyPr/>
          <a:lstStyle/>
          <a:p>
            <a:endParaRPr lang="de-DE"/>
          </a:p>
        </p:txBody>
      </p:sp>
      <p:sp>
        <p:nvSpPr>
          <p:cNvPr id="9" name="Tijdelijke aanduiding voor dianummer 8"/>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414831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de-DE"/>
          </a:p>
        </p:txBody>
      </p:sp>
      <p:sp>
        <p:nvSpPr>
          <p:cNvPr id="3" name="Tijdelijke aanduiding voor datum 2"/>
          <p:cNvSpPr>
            <a:spLocks noGrp="1"/>
          </p:cNvSpPr>
          <p:nvPr>
            <p:ph type="dt" sz="half" idx="10"/>
          </p:nvPr>
        </p:nvSpPr>
        <p:spPr/>
        <p:txBody>
          <a:bodyPr/>
          <a:lstStyle/>
          <a:p>
            <a:fld id="{CA953BDC-9EAE-49FE-9892-958C9F845175}" type="datetimeFigureOut">
              <a:rPr lang="de-DE" smtClean="0"/>
              <a:t>10.05.2023</a:t>
            </a:fld>
            <a:endParaRPr lang="de-DE"/>
          </a:p>
        </p:txBody>
      </p:sp>
      <p:sp>
        <p:nvSpPr>
          <p:cNvPr id="4" name="Tijdelijke aanduiding voor voettekst 3"/>
          <p:cNvSpPr>
            <a:spLocks noGrp="1"/>
          </p:cNvSpPr>
          <p:nvPr>
            <p:ph type="ftr" sz="quarter" idx="11"/>
          </p:nvPr>
        </p:nvSpPr>
        <p:spPr/>
        <p:txBody>
          <a:bodyPr/>
          <a:lstStyle/>
          <a:p>
            <a:endParaRPr lang="de-DE"/>
          </a:p>
        </p:txBody>
      </p:sp>
      <p:sp>
        <p:nvSpPr>
          <p:cNvPr id="5" name="Tijdelijke aanduiding voor dianummer 4"/>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1937782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953BDC-9EAE-49FE-9892-958C9F845175}" type="datetimeFigureOut">
              <a:rPr lang="de-DE" smtClean="0"/>
              <a:t>10.05.2023</a:t>
            </a:fld>
            <a:endParaRPr lang="de-DE"/>
          </a:p>
        </p:txBody>
      </p:sp>
      <p:sp>
        <p:nvSpPr>
          <p:cNvPr id="3" name="Tijdelijke aanduiding voor voettekst 2"/>
          <p:cNvSpPr>
            <a:spLocks noGrp="1"/>
          </p:cNvSpPr>
          <p:nvPr>
            <p:ph type="ftr" sz="quarter" idx="11"/>
          </p:nvPr>
        </p:nvSpPr>
        <p:spPr/>
        <p:txBody>
          <a:bodyPr/>
          <a:lstStyle/>
          <a:p>
            <a:endParaRPr lang="de-DE"/>
          </a:p>
        </p:txBody>
      </p:sp>
      <p:sp>
        <p:nvSpPr>
          <p:cNvPr id="4" name="Tijdelijke aanduiding voor dianummer 3"/>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3349604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10.05.2023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2568389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endParaRPr lang="de-DE"/>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953BDC-9EAE-49FE-9892-958C9F845175}" type="datetimeFigureOut">
              <a:rPr lang="de-DE" smtClean="0"/>
              <a:t>10.05.2023</a:t>
            </a:fld>
            <a:endParaRPr lang="de-DE"/>
          </a:p>
        </p:txBody>
      </p:sp>
      <p:sp>
        <p:nvSpPr>
          <p:cNvPr id="6" name="Tijdelijke aanduiding voor voettekst 5"/>
          <p:cNvSpPr>
            <a:spLocks noGrp="1"/>
          </p:cNvSpPr>
          <p:nvPr>
            <p:ph type="ftr" sz="quarter" idx="11"/>
          </p:nvPr>
        </p:nvSpPr>
        <p:spPr/>
        <p:txBody>
          <a:bodyPr/>
          <a:lstStyle/>
          <a:p>
            <a:endParaRPr lang="de-DE"/>
          </a:p>
        </p:txBody>
      </p:sp>
      <p:sp>
        <p:nvSpPr>
          <p:cNvPr id="7" name="Tijdelijke aanduiding voor dianummer 6"/>
          <p:cNvSpPr>
            <a:spLocks noGrp="1"/>
          </p:cNvSpPr>
          <p:nvPr>
            <p:ph type="sldNum" sz="quarter" idx="12"/>
          </p:nvPr>
        </p:nvSpPr>
        <p:spPr/>
        <p:txBody>
          <a:bodyPr/>
          <a:lstStyle/>
          <a:p>
            <a:fld id="{4CD814C8-F66B-4915-9FEC-D62A1DED085F}" type="slidenum">
              <a:rPr lang="de-DE" smtClean="0"/>
              <a:t>‹nr.›</a:t>
            </a:fld>
            <a:endParaRPr lang="de-DE"/>
          </a:p>
        </p:txBody>
      </p:sp>
    </p:spTree>
    <p:extLst>
      <p:ext uri="{BB962C8B-B14F-4D97-AF65-F5344CB8AC3E}">
        <p14:creationId xmlns:p14="http://schemas.microsoft.com/office/powerpoint/2010/main" val="84292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endParaRPr lang="de-DE"/>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de-DE"/>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53BDC-9EAE-49FE-9892-958C9F845175}" type="datetimeFigureOut">
              <a:rPr lang="de-DE" smtClean="0"/>
              <a:t>10.05.2023</a:t>
            </a:fld>
            <a:endParaRPr lang="de-DE"/>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D814C8-F66B-4915-9FEC-D62A1DED085F}" type="slidenum">
              <a:rPr lang="de-DE" smtClean="0"/>
              <a:t>‹nr.›</a:t>
            </a:fld>
            <a:endParaRPr lang="de-DE"/>
          </a:p>
        </p:txBody>
      </p:sp>
    </p:spTree>
    <p:extLst>
      <p:ext uri="{BB962C8B-B14F-4D97-AF65-F5344CB8AC3E}">
        <p14:creationId xmlns:p14="http://schemas.microsoft.com/office/powerpoint/2010/main" val="171054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vimeo.com/405354346" TargetMode="Externa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hyperlink" Target="https://www.kinderboekenland.nl/a-76161824/voorleesboeken/alles-over-diversiteit-kinderboek-felicity-brooks/?gclid=CjwKCAjw_YShBhAiEiwAMomsEFQ4DKCBOgO8az2cyr0fnxwwD4-Nq5NVKSeDtjwvgLwT-M_oVdtKWBoClb4QAvD_BwE" TargetMode="External"/><Relationship Id="rId4" Type="http://schemas.openxmlformats.org/officeDocument/2006/relationships/hyperlink" Target="https://usborne.com/nl/allemaal-gezinnen-9781474978804"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emniscaat.nl/pac-upload/fm9789047704805.pdf" TargetMode="External"/><Relationship Id="rId2" Type="http://schemas.openxmlformats.org/officeDocument/2006/relationships/hyperlink" Target="https://lemniscaat.nl/boeken/bij-ons-in-de-straat" TargetMode="Externa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5.emf"/><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pelckmansuitgevers.be/bij-mij-thuis.html#gref" TargetMode="Externa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bol.com/nl/nl/p/samen-zijn-we-thuis/9300000005509038/" TargetMode="Externa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hyperlink" Target="https://www.cultuurschakel.nl/schooltijd/coh-haagse-ladekast/#!///1/0/"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50E0687F-13EF-F7B2-379A-7ED77B6CE0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 y="0"/>
            <a:ext cx="12192000" cy="6858000"/>
          </a:xfrm>
          <a:prstGeom prst="rect">
            <a:avLst/>
          </a:prstGeom>
        </p:spPr>
      </p:pic>
      <p:pic>
        <p:nvPicPr>
          <p:cNvPr id="11" name="Afbeelding 10">
            <a:extLst>
              <a:ext uri="{FF2B5EF4-FFF2-40B4-BE49-F238E27FC236}">
                <a16:creationId xmlns:a16="http://schemas.microsoft.com/office/drawing/2014/main" id="{799D08D1-BE98-7DF2-D8EA-233FE03850EC}"/>
              </a:ext>
            </a:extLst>
          </p:cNvPr>
          <p:cNvPicPr>
            <a:picLocks noChangeAspect="1"/>
          </p:cNvPicPr>
          <p:nvPr/>
        </p:nvPicPr>
        <p:blipFill>
          <a:blip r:embed="rId3"/>
          <a:stretch>
            <a:fillRect/>
          </a:stretch>
        </p:blipFill>
        <p:spPr>
          <a:xfrm>
            <a:off x="6462905" y="5442163"/>
            <a:ext cx="4889500" cy="546100"/>
          </a:xfrm>
          <a:prstGeom prst="rect">
            <a:avLst/>
          </a:prstGeom>
        </p:spPr>
      </p:pic>
      <p:pic>
        <p:nvPicPr>
          <p:cNvPr id="9" name="Afbeelding 8">
            <a:extLst>
              <a:ext uri="{FF2B5EF4-FFF2-40B4-BE49-F238E27FC236}">
                <a16:creationId xmlns:a16="http://schemas.microsoft.com/office/drawing/2014/main" id="{64F6BAA0-E670-C052-DB12-0F01E4F353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3234" y="-372963"/>
            <a:ext cx="6051761" cy="7603925"/>
          </a:xfrm>
          <a:prstGeom prst="rect">
            <a:avLst/>
          </a:prstGeom>
        </p:spPr>
      </p:pic>
      <p:sp>
        <p:nvSpPr>
          <p:cNvPr id="5" name="Ondertitel 2">
            <a:extLst>
              <a:ext uri="{FF2B5EF4-FFF2-40B4-BE49-F238E27FC236}">
                <a16:creationId xmlns:a16="http://schemas.microsoft.com/office/drawing/2014/main" id="{BF6DCB9C-89C4-30F4-64B9-413857EA4560}"/>
              </a:ext>
            </a:extLst>
          </p:cNvPr>
          <p:cNvSpPr txBox="1">
            <a:spLocks/>
          </p:cNvSpPr>
          <p:nvPr/>
        </p:nvSpPr>
        <p:spPr>
          <a:xfrm>
            <a:off x="6577670" y="1218987"/>
            <a:ext cx="5075850" cy="2210013"/>
          </a:xfrm>
          <a:prstGeom prst="rect">
            <a:avLst/>
          </a:prstGeom>
        </p:spPr>
        <p:txBody>
          <a:bodyPr vert="horz" lIns="91440" tIns="45720" rIns="91440" bIns="45720" rtlCol="0" anchor="t">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de-DE" sz="2000" b="1" dirty="0">
                <a:solidFill>
                  <a:schemeClr val="accent6">
                    <a:lumMod val="50000"/>
                  </a:schemeClr>
                </a:solidFill>
                <a:latin typeface="Arial" panose="020B0604020202020204" pitchFamily="34" charset="0"/>
                <a:cs typeface="Arial" panose="020B0604020202020204" pitchFamily="34" charset="0"/>
              </a:rPr>
              <a:t>Korte </a:t>
            </a:r>
            <a:r>
              <a:rPr lang="de-DE" sz="2000" b="1" dirty="0" err="1">
                <a:solidFill>
                  <a:schemeClr val="accent6">
                    <a:lumMod val="50000"/>
                  </a:schemeClr>
                </a:solidFill>
                <a:latin typeface="Arial" panose="020B0604020202020204" pitchFamily="34" charset="0"/>
                <a:cs typeface="Arial" panose="020B0604020202020204" pitchFamily="34" charset="0"/>
              </a:rPr>
              <a:t>opdracht</a:t>
            </a:r>
            <a:r>
              <a:rPr lang="de-DE" sz="2000" b="1" dirty="0">
                <a:solidFill>
                  <a:schemeClr val="accent6">
                    <a:lumMod val="50000"/>
                  </a:schemeClr>
                </a:solidFill>
                <a:latin typeface="Arial" panose="020B0604020202020204" pitchFamily="34" charset="0"/>
                <a:cs typeface="Arial" panose="020B0604020202020204" pitchFamily="34" charset="0"/>
              </a:rPr>
              <a:t> </a:t>
            </a:r>
            <a:r>
              <a:rPr lang="de-DE" sz="2000" b="1" dirty="0" err="1">
                <a:solidFill>
                  <a:schemeClr val="accent6">
                    <a:lumMod val="50000"/>
                  </a:schemeClr>
                </a:solidFill>
                <a:latin typeface="Arial" panose="020B0604020202020204" pitchFamily="34" charset="0"/>
                <a:cs typeface="Arial" panose="020B0604020202020204" pitchFamily="34" charset="0"/>
              </a:rPr>
              <a:t>Kinderboekenweek</a:t>
            </a:r>
            <a:endParaRPr lang="de-DE" sz="2000" b="1" dirty="0">
              <a:solidFill>
                <a:schemeClr val="accent6">
                  <a:lumMod val="50000"/>
                </a:schemeClr>
              </a:solidFill>
              <a:latin typeface="Arial" panose="020B0604020202020204" pitchFamily="34" charset="0"/>
              <a:cs typeface="Arial" panose="020B0604020202020204" pitchFamily="34" charset="0"/>
            </a:endParaRPr>
          </a:p>
          <a:p>
            <a:pPr algn="l"/>
            <a:endParaRPr lang="de-DE" b="1" dirty="0">
              <a:solidFill>
                <a:schemeClr val="accent6">
                  <a:lumMod val="50000"/>
                </a:schemeClr>
              </a:solidFill>
              <a:latin typeface="Arial" panose="020B0604020202020204" pitchFamily="34" charset="0"/>
              <a:cs typeface="Arial" panose="020B0604020202020204" pitchFamily="34" charset="0"/>
            </a:endParaRPr>
          </a:p>
          <a:p>
            <a:pPr algn="l"/>
            <a:r>
              <a:rPr lang="de-DE" sz="3200" b="1" dirty="0">
                <a:solidFill>
                  <a:schemeClr val="bg1"/>
                </a:solidFill>
                <a:latin typeface="Arial" panose="020B0604020202020204" pitchFamily="34" charset="0"/>
                <a:cs typeface="Arial" panose="020B0604020202020204" pitchFamily="34" charset="0"/>
              </a:rPr>
              <a:t>BIJ MIJ THUIS</a:t>
            </a:r>
          </a:p>
          <a:p>
            <a:pPr algn="l"/>
            <a:endParaRPr lang="de-DE" sz="3200" b="1" dirty="0">
              <a:solidFill>
                <a:schemeClr val="bg1"/>
              </a:solidFill>
              <a:latin typeface="Arial" panose="020B0604020202020204" pitchFamily="34" charset="0"/>
              <a:cs typeface="Arial" panose="020B0604020202020204" pitchFamily="34" charset="0"/>
            </a:endParaRPr>
          </a:p>
          <a:p>
            <a:pPr algn="l"/>
            <a:r>
              <a:rPr lang="de-DE" sz="3200" b="1" dirty="0">
                <a:solidFill>
                  <a:schemeClr val="bg1"/>
                </a:solidFill>
                <a:latin typeface="Arial" panose="020B0604020202020204" pitchFamily="34" charset="0"/>
                <a:cs typeface="Arial" panose="020B0604020202020204" pitchFamily="34" charset="0"/>
              </a:rPr>
              <a:t>GROEP 3-4</a:t>
            </a:r>
          </a:p>
          <a:p>
            <a:pPr algn="l"/>
            <a:endParaRPr lang="de-DE"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1439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kstvak 9">
            <a:extLst>
              <a:ext uri="{FF2B5EF4-FFF2-40B4-BE49-F238E27FC236}">
                <a16:creationId xmlns:a16="http://schemas.microsoft.com/office/drawing/2014/main" id="{EE191FAE-7344-0EBB-F25E-09993F17E70F}"/>
              </a:ext>
            </a:extLst>
          </p:cNvPr>
          <p:cNvSpPr txBox="1"/>
          <p:nvPr/>
        </p:nvSpPr>
        <p:spPr>
          <a:xfrm>
            <a:off x="2739428" y="1311598"/>
            <a:ext cx="6358037" cy="3876959"/>
          </a:xfrm>
          <a:prstGeom prst="rect">
            <a:avLst/>
          </a:prstGeom>
          <a:noFill/>
        </p:spPr>
        <p:txBody>
          <a:bodyPr wrap="square">
            <a:spAutoFit/>
          </a:bodyPr>
          <a:lstStyle/>
          <a:p>
            <a:pPr>
              <a:lnSpc>
                <a:spcPct val="107000"/>
              </a:lnSpc>
              <a:spcAft>
                <a:spcPts val="800"/>
              </a:spcAft>
            </a:pPr>
            <a:r>
              <a:rPr lang="nl-NL" sz="2000" b="1" kern="100" dirty="0">
                <a:effectLst/>
                <a:latin typeface="Calibri" panose="020F0502020204030204" pitchFamily="34" charset="0"/>
                <a:ea typeface="Calibri" panose="020F0502020204030204" pitchFamily="34" charset="0"/>
                <a:cs typeface="Times New Roman" panose="02020603050405020304" pitchFamily="18" charset="0"/>
              </a:rPr>
              <a:t>Eigen huis</a:t>
            </a:r>
          </a:p>
          <a:p>
            <a:pPr>
              <a:lnSpc>
                <a:spcPct val="107000"/>
              </a:lnSpc>
              <a:spcAft>
                <a:spcPts val="800"/>
              </a:spcAft>
            </a:pPr>
            <a:endParaRPr lang="nl-NL" sz="2000" i="1"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nl-NL" sz="2000" kern="0" dirty="0">
                <a:effectLst/>
                <a:latin typeface="Calibri" panose="020F0502020204030204" pitchFamily="34" charset="0"/>
                <a:ea typeface="Calibri" panose="020F0502020204030204" pitchFamily="34" charset="0"/>
                <a:cs typeface="Times New Roman" panose="02020603050405020304" pitchFamily="18" charset="0"/>
              </a:rPr>
              <a:t>Bekijk het begin van de animatie </a:t>
            </a:r>
            <a:r>
              <a:rPr lang="nl-NL" sz="2000" i="1" u="sng" kern="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Het hoge huis</a:t>
            </a:r>
            <a:r>
              <a:rPr lang="nl-NL" sz="2000" u="sng" kern="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 van Taartrovers </a:t>
            </a:r>
            <a:r>
              <a:rPr lang="nl-NL" sz="2000" kern="0" dirty="0">
                <a:effectLst/>
                <a:latin typeface="Calibri" panose="020F0502020204030204" pitchFamily="34" charset="0"/>
                <a:ea typeface="Calibri" panose="020F0502020204030204" pitchFamily="34" charset="0"/>
                <a:cs typeface="Times New Roman" panose="02020603050405020304" pitchFamily="18" charset="0"/>
              </a:rPr>
              <a:t> (Tot 1.09 minuut)</a:t>
            </a:r>
            <a:endParaRPr lang="nl-NL" sz="2000" kern="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We wonen (bijna) allemaal in een huis, een eigen plek voor jou en je familie. Er zijn overeenkomsten, maar ook verschillen. We hebben allemaal een slaapplek met meestal een bed, maar niet hetzelfde bed. </a:t>
            </a:r>
          </a:p>
          <a:p>
            <a:endParaRPr lang="nl-NL" sz="2000" dirty="0">
              <a:latin typeface="Arial" panose="020B0604020202020204" pitchFamily="34" charset="0"/>
              <a:cs typeface="Arial" panose="020B0604020202020204" pitchFamily="34" charset="0"/>
            </a:endParaRPr>
          </a:p>
        </p:txBody>
      </p:sp>
      <p:pic>
        <p:nvPicPr>
          <p:cNvPr id="2" name="Afbeelding 1">
            <a:extLst>
              <a:ext uri="{FF2B5EF4-FFF2-40B4-BE49-F238E27FC236}">
                <a16:creationId xmlns:a16="http://schemas.microsoft.com/office/drawing/2014/main" id="{62F2B93A-7E56-D9E1-D2FE-2E44CA3F1F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76" y="379521"/>
            <a:ext cx="1718998" cy="2162262"/>
          </a:xfrm>
          <a:prstGeom prst="rect">
            <a:avLst/>
          </a:prstGeom>
        </p:spPr>
      </p:pic>
      <p:pic>
        <p:nvPicPr>
          <p:cNvPr id="3" name="Afbeelding 2">
            <a:extLst>
              <a:ext uri="{FF2B5EF4-FFF2-40B4-BE49-F238E27FC236}">
                <a16:creationId xmlns:a16="http://schemas.microsoft.com/office/drawing/2014/main" id="{D63773DD-2E5E-0CAE-08AE-2C364FDC3041}"/>
              </a:ext>
            </a:extLst>
          </p:cNvPr>
          <p:cNvPicPr>
            <a:picLocks noChangeAspect="1"/>
          </p:cNvPicPr>
          <p:nvPr/>
        </p:nvPicPr>
        <p:blipFill>
          <a:blip r:embed="rId4"/>
          <a:stretch>
            <a:fillRect/>
          </a:stretch>
        </p:blipFill>
        <p:spPr>
          <a:xfrm>
            <a:off x="10522134" y="5788240"/>
            <a:ext cx="1412843" cy="676233"/>
          </a:xfrm>
          <a:prstGeom prst="rect">
            <a:avLst/>
          </a:prstGeom>
        </p:spPr>
      </p:pic>
    </p:spTree>
    <p:extLst>
      <p:ext uri="{BB962C8B-B14F-4D97-AF65-F5344CB8AC3E}">
        <p14:creationId xmlns:p14="http://schemas.microsoft.com/office/powerpoint/2010/main" val="2308240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a:extLst>
              <a:ext uri="{FF2B5EF4-FFF2-40B4-BE49-F238E27FC236}">
                <a16:creationId xmlns:a16="http://schemas.microsoft.com/office/drawing/2014/main" id="{E82A4AD1-EC7E-6BAD-73C2-F4B7938467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276" y="379521"/>
            <a:ext cx="1718998" cy="2162262"/>
          </a:xfrm>
          <a:prstGeom prst="rect">
            <a:avLst/>
          </a:prstGeom>
        </p:spPr>
      </p:pic>
      <p:pic>
        <p:nvPicPr>
          <p:cNvPr id="13" name="Afbeelding 12">
            <a:extLst>
              <a:ext uri="{FF2B5EF4-FFF2-40B4-BE49-F238E27FC236}">
                <a16:creationId xmlns:a16="http://schemas.microsoft.com/office/drawing/2014/main" id="{31DC77CF-9D7A-B1F0-16AA-5813FE7A9877}"/>
              </a:ext>
            </a:extLst>
          </p:cNvPr>
          <p:cNvPicPr>
            <a:picLocks noChangeAspect="1"/>
          </p:cNvPicPr>
          <p:nvPr/>
        </p:nvPicPr>
        <p:blipFill>
          <a:blip r:embed="rId3"/>
          <a:stretch>
            <a:fillRect/>
          </a:stretch>
        </p:blipFill>
        <p:spPr>
          <a:xfrm>
            <a:off x="10522134" y="5788240"/>
            <a:ext cx="1412843" cy="676233"/>
          </a:xfrm>
          <a:prstGeom prst="rect">
            <a:avLst/>
          </a:prstGeom>
        </p:spPr>
      </p:pic>
      <p:sp>
        <p:nvSpPr>
          <p:cNvPr id="10" name="Tekstvak 9">
            <a:extLst>
              <a:ext uri="{FF2B5EF4-FFF2-40B4-BE49-F238E27FC236}">
                <a16:creationId xmlns:a16="http://schemas.microsoft.com/office/drawing/2014/main" id="{EE191FAE-7344-0EBB-F25E-09993F17E70F}"/>
              </a:ext>
            </a:extLst>
          </p:cNvPr>
          <p:cNvSpPr txBox="1"/>
          <p:nvPr/>
        </p:nvSpPr>
        <p:spPr>
          <a:xfrm>
            <a:off x="2441358" y="1291696"/>
            <a:ext cx="9750641" cy="4077335"/>
          </a:xfrm>
          <a:prstGeom prst="rect">
            <a:avLst/>
          </a:prstGeom>
          <a:noFill/>
        </p:spPr>
        <p:txBody>
          <a:bodyPr wrap="square">
            <a:spAutoFit/>
          </a:bodyPr>
          <a:lstStyle/>
          <a:p>
            <a:pPr lvl="0">
              <a:lnSpc>
                <a:spcPct val="107000"/>
              </a:lnSpc>
            </a:pPr>
            <a:r>
              <a:rPr lang="nl-NL" sz="2000" b="1" kern="100" dirty="0">
                <a:effectLst/>
                <a:latin typeface="Calibri" panose="020F0502020204030204" pitchFamily="34" charset="0"/>
                <a:ea typeface="Calibri" panose="020F0502020204030204" pitchFamily="34" charset="0"/>
                <a:cs typeface="Times New Roman" panose="02020603050405020304" pitchFamily="18" charset="0"/>
              </a:rPr>
              <a:t>Kringgesprek</a:t>
            </a:r>
          </a:p>
          <a:p>
            <a:pPr marL="285750" lvl="0" indent="-285750">
              <a:lnSpc>
                <a:spcPct val="107000"/>
              </a:lnSpc>
              <a:buFont typeface="Arial" panose="020B0604020202020204" pitchFamily="34" charset="0"/>
              <a:buChar char="•"/>
            </a:pP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Hoe woon je en met wie? </a:t>
            </a:r>
          </a:p>
          <a:p>
            <a:pPr marL="342900" lvl="0" indent="-342900">
              <a:lnSpc>
                <a:spcPct val="107000"/>
              </a:lnSpc>
              <a:buFont typeface="Arial" panose="020B0604020202020204" pitchFamily="34" charset="0"/>
              <a:buChar char="•"/>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Waar houd je van en waaraan kun je dat zien bij jou thuis?  </a:t>
            </a:r>
          </a:p>
          <a:p>
            <a:pPr marL="342900" lvl="0" indent="-342900">
              <a:lnSpc>
                <a:spcPct val="107000"/>
              </a:lnSpc>
              <a:buFont typeface="Arial" panose="020B0604020202020204" pitchFamily="34" charset="0"/>
              <a:buChar char="•"/>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Wat doe je graag thuis? </a:t>
            </a:r>
          </a:p>
          <a:p>
            <a:pPr marL="342900" lvl="0" indent="-342900">
              <a:lnSpc>
                <a:spcPct val="107000"/>
              </a:lnSpc>
              <a:buFont typeface="Arial" panose="020B0604020202020204" pitchFamily="34" charset="0"/>
              <a:buChar char="•"/>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Zijn er speciale regels? </a:t>
            </a:r>
          </a:p>
          <a:p>
            <a:pPr marL="342900" lvl="0" indent="-342900">
              <a:lnSpc>
                <a:spcPct val="107000"/>
              </a:lnSpc>
              <a:spcAft>
                <a:spcPts val="800"/>
              </a:spcAft>
              <a:buFont typeface="Arial" panose="020B0604020202020204" pitchFamily="34" charset="0"/>
              <a:buChar char="•"/>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Heb je speciale voorwerpen in huis? Kun je een foto laten zien? </a:t>
            </a:r>
          </a:p>
          <a:p>
            <a:pPr marL="342900" lvl="0" indent="-342900">
              <a:lnSpc>
                <a:spcPct val="107000"/>
              </a:lnSpc>
              <a:spcAft>
                <a:spcPts val="800"/>
              </a:spcAft>
              <a:buFont typeface="Arial" panose="020B0604020202020204" pitchFamily="34" charset="0"/>
              <a:buChar char="•"/>
            </a:pP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b="1" kern="100" dirty="0">
                <a:effectLst/>
                <a:latin typeface="Calibri" panose="020F0502020204030204" pitchFamily="34" charset="0"/>
                <a:ea typeface="Calibri" panose="020F0502020204030204" pitchFamily="34" charset="0"/>
                <a:cs typeface="Times New Roman" panose="02020603050405020304" pitchFamily="18" charset="0"/>
              </a:rPr>
              <a:t>Tips</a:t>
            </a: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 De volgende prentenboeken van </a:t>
            </a:r>
            <a:r>
              <a:rPr lang="nl-NL" sz="2000" i="1" kern="0" dirty="0" err="1">
                <a:effectLst/>
                <a:latin typeface="Calibri" panose="020F0502020204030204" pitchFamily="34" charset="0"/>
                <a:ea typeface="Calibri" panose="020F0502020204030204" pitchFamily="34" charset="0"/>
                <a:cs typeface="Times New Roman" panose="02020603050405020304" pitchFamily="18" charset="0"/>
              </a:rPr>
              <a:t>van</a:t>
            </a:r>
            <a:r>
              <a:rPr lang="nl-NL" sz="2000" i="1" kern="0" dirty="0">
                <a:effectLst/>
                <a:latin typeface="Calibri" panose="020F0502020204030204" pitchFamily="34" charset="0"/>
                <a:ea typeface="Calibri" panose="020F0502020204030204" pitchFamily="34" charset="0"/>
                <a:cs typeface="Times New Roman" panose="02020603050405020304" pitchFamily="18" charset="0"/>
              </a:rPr>
              <a:t> Felicity Brooks met Illustraties door Mar </a:t>
            </a:r>
            <a:r>
              <a:rPr lang="nl-NL" sz="2000" i="1" kern="0" dirty="0" err="1">
                <a:effectLst/>
                <a:latin typeface="Calibri" panose="020F0502020204030204" pitchFamily="34" charset="0"/>
                <a:ea typeface="Calibri" panose="020F0502020204030204" pitchFamily="34" charset="0"/>
                <a:cs typeface="Times New Roman" panose="02020603050405020304" pitchFamily="18" charset="0"/>
              </a:rPr>
              <a:t>Ferrero</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i="1" u="sng" kern="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Allemaal gezinnen</a:t>
            </a:r>
            <a:r>
              <a:rPr lang="nl-NL" sz="2000" i="1" kern="0" dirty="0">
                <a:effectLst/>
                <a:latin typeface="Calibri" panose="020F0502020204030204" pitchFamily="34" charset="0"/>
                <a:ea typeface="Calibri" panose="020F0502020204030204" pitchFamily="34" charset="0"/>
                <a:cs typeface="Times New Roman" panose="02020603050405020304" pitchFamily="18" charset="0"/>
              </a:rPr>
              <a:t> </a:t>
            </a:r>
            <a:endParaRPr lang="nl-NL" sz="2000" i="1" kern="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i="1" u="sng" kern="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Alles over diversiteit</a:t>
            </a:r>
            <a:endParaRPr lang="nl-NL" sz="4400" dirty="0">
              <a:latin typeface="Arial" panose="020B0604020202020204" pitchFamily="34" charset="0"/>
              <a:cs typeface="Arial" panose="020B0604020202020204" pitchFamily="34" charset="0"/>
            </a:endParaRPr>
          </a:p>
        </p:txBody>
      </p:sp>
      <p:pic>
        <p:nvPicPr>
          <p:cNvPr id="1028" name="Picture 4" descr="Allemaal gezinnen">
            <a:extLst>
              <a:ext uri="{FF2B5EF4-FFF2-40B4-BE49-F238E27FC236}">
                <a16:creationId xmlns:a16="http://schemas.microsoft.com/office/drawing/2014/main" id="{6F06927A-FBA6-F6A9-22A4-DFCDA30A8FE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7118" y="4533902"/>
            <a:ext cx="1159092" cy="14048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AE5C43E-1825-537A-52D8-887A8C60D7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54341" y="4533902"/>
            <a:ext cx="1124674" cy="1404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470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kstvak 9">
            <a:extLst>
              <a:ext uri="{FF2B5EF4-FFF2-40B4-BE49-F238E27FC236}">
                <a16:creationId xmlns:a16="http://schemas.microsoft.com/office/drawing/2014/main" id="{EE191FAE-7344-0EBB-F25E-09993F17E70F}"/>
              </a:ext>
            </a:extLst>
          </p:cNvPr>
          <p:cNvSpPr txBox="1"/>
          <p:nvPr/>
        </p:nvSpPr>
        <p:spPr>
          <a:xfrm>
            <a:off x="2595550" y="1298775"/>
            <a:ext cx="7365196" cy="2712281"/>
          </a:xfrm>
          <a:prstGeom prst="rect">
            <a:avLst/>
          </a:prstGeom>
          <a:noFill/>
        </p:spPr>
        <p:txBody>
          <a:bodyPr wrap="square">
            <a:spAutoFit/>
          </a:bodyPr>
          <a:lstStyle/>
          <a:p>
            <a:pPr lvl="0">
              <a:lnSpc>
                <a:spcPct val="107000"/>
              </a:lnSpc>
            </a:pPr>
            <a:r>
              <a:rPr lang="nl-NL" sz="2000" b="1" kern="100" dirty="0">
                <a:effectLst/>
                <a:latin typeface="Calibri" panose="020F0502020204030204" pitchFamily="34" charset="0"/>
                <a:ea typeface="Calibri" panose="020F0502020204030204" pitchFamily="34" charset="0"/>
                <a:cs typeface="Times New Roman" panose="02020603050405020304" pitchFamily="18" charset="0"/>
              </a:rPr>
              <a:t>Bij ons in de straat</a:t>
            </a:r>
            <a:r>
              <a:rPr lang="nl-NL" sz="2000" i="1" u="sng" kern="100" dirty="0">
                <a:solidFill>
                  <a:srgbClr val="954F72"/>
                </a:solidFill>
                <a:effectLst/>
                <a:latin typeface="Calibri" panose="020F0502020204030204" pitchFamily="34" charset="0"/>
                <a:ea typeface="Calibri" panose="020F0502020204030204" pitchFamily="34" charset="0"/>
                <a:cs typeface="Times New Roman" panose="02020603050405020304" pitchFamily="18" charset="0"/>
              </a:rPr>
              <a:t> </a:t>
            </a:r>
            <a:endParaRPr lang="nl-NL" sz="2000" i="1" u="sng" kern="100" dirty="0">
              <a:solidFill>
                <a:srgbClr val="954F72"/>
              </a:solidFill>
              <a:effectLst/>
              <a:latin typeface="Calibri" panose="020F050202020403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endParaRPr>
          </a:p>
          <a:p>
            <a:pPr lvl="0">
              <a:lnSpc>
                <a:spcPct val="107000"/>
              </a:lnSpc>
            </a:pPr>
            <a:endParaRPr lang="nl-NL" sz="2000" i="1"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Bekijk en bespreek met elkaar de eerste pagina van </a:t>
            </a:r>
            <a:r>
              <a:rPr lang="nl-NL" sz="2000"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rPr>
              <a:t>di</a:t>
            </a:r>
            <a:r>
              <a:rPr lang="nl-NL" sz="20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 leesfragment</a:t>
            </a:r>
            <a:r>
              <a:rPr lang="nl-NL" sz="2000" u="sng" kern="100" dirty="0">
                <a:solidFill>
                  <a:srgbClr val="0563C1"/>
                </a:solidFill>
                <a:latin typeface="Calibri" panose="020F0502020204030204" pitchFamily="34" charset="0"/>
                <a:ea typeface="Calibri" panose="020F0502020204030204" pitchFamily="34" charset="0"/>
                <a:cs typeface="Times New Roman" panose="02020603050405020304" pitchFamily="18" charset="0"/>
              </a:rPr>
              <a:t> </a:t>
            </a: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uit het boek </a:t>
            </a:r>
            <a:r>
              <a:rPr lang="nl-NL" sz="2000" kern="100" dirty="0">
                <a:effectLst/>
                <a:latin typeface="Calibri" panose="020F0502020204030204" pitchFamily="34" charset="0"/>
                <a:ea typeface="Calibri" panose="020F0502020204030204" pitchFamily="34" charset="0"/>
                <a:cs typeface="Times New Roman" panose="02020603050405020304" pitchFamily="18" charset="0"/>
                <a:hlinkClick r:id="rId2"/>
              </a:rPr>
              <a:t>Bij ons in de straat</a:t>
            </a: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07000"/>
              </a:lnSpc>
            </a:pP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nl-NL" sz="2000" kern="0" dirty="0">
                <a:effectLst/>
                <a:latin typeface="Calibri" panose="020F0502020204030204" pitchFamily="34" charset="0"/>
                <a:ea typeface="Calibri" panose="020F0502020204030204" pitchFamily="34" charset="0"/>
                <a:cs typeface="Times New Roman" panose="02020603050405020304" pitchFamily="18" charset="0"/>
              </a:rPr>
              <a:t>Wie woont waar denk je? </a:t>
            </a:r>
          </a:p>
          <a:p>
            <a:pPr marL="342900" lvl="0" indent="-342900">
              <a:lnSpc>
                <a:spcPct val="107000"/>
              </a:lnSpc>
              <a:buFont typeface="Arial" panose="020B0604020202020204" pitchFamily="34" charset="0"/>
              <a:buChar char="•"/>
            </a:pP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l-NL" sz="2000" kern="0" dirty="0">
                <a:effectLst/>
                <a:latin typeface="Calibri" panose="020F0502020204030204" pitchFamily="34" charset="0"/>
                <a:ea typeface="Calibri" panose="020F0502020204030204" pitchFamily="34" charset="0"/>
                <a:cs typeface="Times New Roman" panose="02020603050405020304" pitchFamily="18" charset="0"/>
              </a:rPr>
              <a:t>Zegt de vorm van het huis iets over wie er woont?</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Afbeelding 1">
            <a:extLst>
              <a:ext uri="{FF2B5EF4-FFF2-40B4-BE49-F238E27FC236}">
                <a16:creationId xmlns:a16="http://schemas.microsoft.com/office/drawing/2014/main" id="{0AA1DFEA-9B35-E2AA-CE78-31BBC6BBAD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8276" y="379521"/>
            <a:ext cx="1718998" cy="2162262"/>
          </a:xfrm>
          <a:prstGeom prst="rect">
            <a:avLst/>
          </a:prstGeom>
        </p:spPr>
      </p:pic>
      <p:pic>
        <p:nvPicPr>
          <p:cNvPr id="3" name="Afbeelding 2">
            <a:extLst>
              <a:ext uri="{FF2B5EF4-FFF2-40B4-BE49-F238E27FC236}">
                <a16:creationId xmlns:a16="http://schemas.microsoft.com/office/drawing/2014/main" id="{C63E1684-A0D1-41A3-3128-7D802F95E912}"/>
              </a:ext>
            </a:extLst>
          </p:cNvPr>
          <p:cNvPicPr>
            <a:picLocks noChangeAspect="1"/>
          </p:cNvPicPr>
          <p:nvPr/>
        </p:nvPicPr>
        <p:blipFill>
          <a:blip r:embed="rId5"/>
          <a:stretch>
            <a:fillRect/>
          </a:stretch>
        </p:blipFill>
        <p:spPr>
          <a:xfrm>
            <a:off x="10522134" y="5788240"/>
            <a:ext cx="1412843" cy="676233"/>
          </a:xfrm>
          <a:prstGeom prst="rect">
            <a:avLst/>
          </a:prstGeom>
        </p:spPr>
      </p:pic>
      <p:pic>
        <p:nvPicPr>
          <p:cNvPr id="5" name="Afbeelding 4" descr="Afbeelding met diagram&#10;&#10;Automatisch gegenereerde beschrijving">
            <a:extLst>
              <a:ext uri="{FF2B5EF4-FFF2-40B4-BE49-F238E27FC236}">
                <a16:creationId xmlns:a16="http://schemas.microsoft.com/office/drawing/2014/main" id="{4E7F0EF5-C70D-14F7-B5B1-0E9C9C87BA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55822" y="2654914"/>
            <a:ext cx="2532388" cy="2533347"/>
          </a:xfrm>
          <a:prstGeom prst="rect">
            <a:avLst/>
          </a:prstGeom>
        </p:spPr>
      </p:pic>
    </p:spTree>
    <p:extLst>
      <p:ext uri="{BB962C8B-B14F-4D97-AF65-F5344CB8AC3E}">
        <p14:creationId xmlns:p14="http://schemas.microsoft.com/office/powerpoint/2010/main" val="3497142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kstvak 9">
            <a:extLst>
              <a:ext uri="{FF2B5EF4-FFF2-40B4-BE49-F238E27FC236}">
                <a16:creationId xmlns:a16="http://schemas.microsoft.com/office/drawing/2014/main" id="{EE191FAE-7344-0EBB-F25E-09993F17E70F}"/>
              </a:ext>
            </a:extLst>
          </p:cNvPr>
          <p:cNvSpPr txBox="1"/>
          <p:nvPr/>
        </p:nvSpPr>
        <p:spPr>
          <a:xfrm>
            <a:off x="2670199" y="1309731"/>
            <a:ext cx="6635490" cy="4542526"/>
          </a:xfrm>
          <a:prstGeom prst="rect">
            <a:avLst/>
          </a:prstGeom>
          <a:noFill/>
        </p:spPr>
        <p:txBody>
          <a:bodyPr wrap="square">
            <a:spAutoFit/>
          </a:bodyPr>
          <a:lstStyle/>
          <a:p>
            <a:pPr>
              <a:lnSpc>
                <a:spcPct val="107000"/>
              </a:lnSpc>
              <a:spcAft>
                <a:spcPts val="800"/>
              </a:spcAft>
            </a:pPr>
            <a:r>
              <a:rPr lang="nl-NL" sz="2000" b="1" kern="100" dirty="0">
                <a:effectLst/>
                <a:latin typeface="Calibri" panose="020F0502020204030204" pitchFamily="34" charset="0"/>
                <a:ea typeface="Calibri" panose="020F0502020204030204" pitchFamily="34" charset="0"/>
                <a:cs typeface="Times New Roman" panose="02020603050405020304" pitchFamily="18" charset="0"/>
              </a:rPr>
              <a:t>Bij ons in de straat</a:t>
            </a:r>
            <a:r>
              <a:rPr lang="nl-NL" sz="2000" i="1" u="sng" kern="100" dirty="0">
                <a:solidFill>
                  <a:srgbClr val="954F72"/>
                </a:solidFill>
                <a:effectLst/>
                <a:latin typeface="Calibri" panose="020F0502020204030204" pitchFamily="34" charset="0"/>
                <a:ea typeface="Calibri" panose="020F0502020204030204" pitchFamily="34" charset="0"/>
                <a:cs typeface="Times New Roman" panose="02020603050405020304" pitchFamily="18" charset="0"/>
              </a:rPr>
              <a:t> </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Lees met elkaar het hele prentenboek en bekijk de illustraties.</a:t>
            </a:r>
          </a:p>
          <a:p>
            <a:pPr>
              <a:lnSpc>
                <a:spcPct val="107000"/>
              </a:lnSpc>
              <a:spcAft>
                <a:spcPts val="800"/>
              </a:spcAft>
            </a:pP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Zou deze straat echt bestaan? Waarom wel/niet denk je?</a:t>
            </a:r>
          </a:p>
          <a:p>
            <a:pPr marL="342900" lvl="0" indent="-342900">
              <a:lnSpc>
                <a:spcPct val="107000"/>
              </a:lnSpc>
              <a:buFont typeface="Arial" panose="020B0604020202020204" pitchFamily="34" charset="0"/>
              <a:buChar char="•"/>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Welke bewoner van deze straat zou jij als buurman willen hebben? Waarom? Wie niet? Waarom niet? </a:t>
            </a:r>
          </a:p>
          <a:p>
            <a:pPr marL="342900" lvl="0" indent="-342900">
              <a:lnSpc>
                <a:spcPct val="107000"/>
              </a:lnSpc>
              <a:buFont typeface="Arial" panose="020B0604020202020204" pitchFamily="34" charset="0"/>
              <a:buChar char="•"/>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In welk huis zou jij willen wonen?</a:t>
            </a:r>
          </a:p>
          <a:p>
            <a:pPr marL="342900" lvl="0" indent="-342900">
              <a:lnSpc>
                <a:spcPct val="107000"/>
              </a:lnSpc>
              <a:spcAft>
                <a:spcPts val="800"/>
              </a:spcAft>
              <a:buFont typeface="Arial" panose="020B0604020202020204" pitchFamily="34" charset="0"/>
              <a:buChar char="•"/>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Klopten je ideeën die je aan het begin over de bewoners van de verschillende huizen had?</a:t>
            </a:r>
          </a:p>
          <a:p>
            <a:pPr marL="342900" lvl="0" indent="-342900">
              <a:lnSpc>
                <a:spcPct val="107000"/>
              </a:lnSpc>
              <a:spcAft>
                <a:spcPts val="800"/>
              </a:spcAft>
              <a:buFont typeface="Arial" panose="020B0604020202020204" pitchFamily="34" charset="0"/>
              <a:buChar char="•"/>
            </a:pP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Tip: Zie voor een andere invalshoek het prentenboek </a:t>
            </a:r>
            <a:r>
              <a:rPr lang="nl-NL" sz="2000" i="1" u="sng" kern="0" dirty="0">
                <a:solidFill>
                  <a:srgbClr val="0563C1"/>
                </a:solidFill>
                <a:effectLst/>
                <a:ea typeface="Calibri" panose="020F0502020204030204" pitchFamily="34" charset="0"/>
                <a:cs typeface="Times New Roman" panose="02020603050405020304" pitchFamily="18" charset="0"/>
                <a:hlinkClick r:id="rId2"/>
              </a:rPr>
              <a:t>Bij mij thuis </a:t>
            </a: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van </a:t>
            </a:r>
            <a:r>
              <a:rPr lang="nl-NL" sz="2000" kern="100" dirty="0" err="1">
                <a:effectLst/>
                <a:latin typeface="Calibri" panose="020F0502020204030204" pitchFamily="34" charset="0"/>
                <a:ea typeface="Calibri" panose="020F0502020204030204" pitchFamily="34" charset="0"/>
                <a:cs typeface="Times New Roman" panose="02020603050405020304" pitchFamily="18" charset="0"/>
              </a:rPr>
              <a:t>Somia</a:t>
            </a: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2000" kern="100" dirty="0" err="1">
                <a:effectLst/>
                <a:latin typeface="Calibri" panose="020F0502020204030204" pitchFamily="34" charset="0"/>
                <a:ea typeface="Calibri" panose="020F0502020204030204" pitchFamily="34" charset="0"/>
                <a:cs typeface="Times New Roman" panose="02020603050405020304" pitchFamily="18" charset="0"/>
              </a:rPr>
              <a:t>Bakali</a:t>
            </a: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a:t>
            </a:r>
            <a:r>
              <a:rPr lang="nl-NL" kern="0" dirty="0">
                <a:effectLst/>
                <a:latin typeface="Arial" panose="020B0604020202020204" pitchFamily="34" charset="0"/>
                <a:ea typeface="Calibri" panose="020F0502020204030204" pitchFamily="34" charset="0"/>
                <a:cs typeface="Times New Roman" panose="02020603050405020304" pitchFamily="18" charset="0"/>
              </a:rPr>
              <a:t> </a:t>
            </a:r>
            <a:endParaRPr lang="nl-NL"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Afbeelding 1">
            <a:extLst>
              <a:ext uri="{FF2B5EF4-FFF2-40B4-BE49-F238E27FC236}">
                <a16:creationId xmlns:a16="http://schemas.microsoft.com/office/drawing/2014/main" id="{6C88CF3A-F679-984E-3A2A-0385323AE3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76" y="379521"/>
            <a:ext cx="1718998" cy="2162262"/>
          </a:xfrm>
          <a:prstGeom prst="rect">
            <a:avLst/>
          </a:prstGeom>
        </p:spPr>
      </p:pic>
      <p:pic>
        <p:nvPicPr>
          <p:cNvPr id="3" name="Afbeelding 2">
            <a:extLst>
              <a:ext uri="{FF2B5EF4-FFF2-40B4-BE49-F238E27FC236}">
                <a16:creationId xmlns:a16="http://schemas.microsoft.com/office/drawing/2014/main" id="{0F3FBF9E-7D08-2460-9370-29A9083691B7}"/>
              </a:ext>
            </a:extLst>
          </p:cNvPr>
          <p:cNvPicPr>
            <a:picLocks noChangeAspect="1"/>
          </p:cNvPicPr>
          <p:nvPr/>
        </p:nvPicPr>
        <p:blipFill>
          <a:blip r:embed="rId4"/>
          <a:stretch>
            <a:fillRect/>
          </a:stretch>
        </p:blipFill>
        <p:spPr>
          <a:xfrm>
            <a:off x="10522134" y="5788240"/>
            <a:ext cx="1412843" cy="676233"/>
          </a:xfrm>
          <a:prstGeom prst="rect">
            <a:avLst/>
          </a:prstGeom>
        </p:spPr>
      </p:pic>
    </p:spTree>
    <p:extLst>
      <p:ext uri="{BB962C8B-B14F-4D97-AF65-F5344CB8AC3E}">
        <p14:creationId xmlns:p14="http://schemas.microsoft.com/office/powerpoint/2010/main" val="484572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kstvak 9">
            <a:extLst>
              <a:ext uri="{FF2B5EF4-FFF2-40B4-BE49-F238E27FC236}">
                <a16:creationId xmlns:a16="http://schemas.microsoft.com/office/drawing/2014/main" id="{EE191FAE-7344-0EBB-F25E-09993F17E70F}"/>
              </a:ext>
            </a:extLst>
          </p:cNvPr>
          <p:cNvSpPr txBox="1"/>
          <p:nvPr/>
        </p:nvSpPr>
        <p:spPr>
          <a:xfrm>
            <a:off x="2660196" y="1308996"/>
            <a:ext cx="7291672" cy="3624454"/>
          </a:xfrm>
          <a:prstGeom prst="rect">
            <a:avLst/>
          </a:prstGeom>
          <a:noFill/>
        </p:spPr>
        <p:txBody>
          <a:bodyPr wrap="square">
            <a:spAutoFit/>
          </a:bodyPr>
          <a:lstStyle/>
          <a:p>
            <a:pPr lvl="0">
              <a:lnSpc>
                <a:spcPct val="107000"/>
              </a:lnSpc>
            </a:pPr>
            <a:r>
              <a:rPr lang="nl-NL" sz="2000" b="1" kern="100" dirty="0">
                <a:effectLst/>
                <a:latin typeface="Calibri" panose="020F0502020204030204" pitchFamily="34" charset="0"/>
                <a:ea typeface="Calibri" panose="020F0502020204030204" pitchFamily="34" charset="0"/>
                <a:cs typeface="Times New Roman" panose="02020603050405020304" pitchFamily="18" charset="0"/>
              </a:rPr>
              <a:t>Fantasiehuis </a:t>
            </a:r>
          </a:p>
          <a:p>
            <a:pPr lvl="0">
              <a:lnSpc>
                <a:spcPct val="107000"/>
              </a:lnSpc>
            </a:pPr>
            <a:endParaRPr lang="nl-NL" sz="2000" b="1" kern="1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Maak een tekening van jouw zelfverzonnen huis. Bijvoorbeeld met wasco en ecoline.</a:t>
            </a:r>
          </a:p>
          <a:p>
            <a:pPr lvl="0">
              <a:lnSpc>
                <a:spcPct val="107000"/>
              </a:lnSpc>
            </a:pP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In wat voor soort huis zou jij willen wonen, wat past er bij jou? </a:t>
            </a:r>
          </a:p>
          <a:p>
            <a:pPr marL="342900" lvl="0" indent="-342900">
              <a:lnSpc>
                <a:spcPct val="107000"/>
              </a:lnSpc>
              <a:spcAft>
                <a:spcPts val="800"/>
              </a:spcAft>
              <a:buFont typeface="Arial" panose="020B0604020202020204" pitchFamily="34" charset="0"/>
              <a:buChar char="•"/>
            </a:pP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Arial" panose="020B0604020202020204" pitchFamily="34" charset="0"/>
              <a:buChar char="•"/>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Hoe kunnen mensen jouw huis herkennen?</a:t>
            </a:r>
          </a:p>
          <a:p>
            <a:pPr marL="267462" indent="-267462" defTabSz="713232">
              <a:lnSpc>
                <a:spcPct val="107000"/>
              </a:lnSpc>
              <a:spcAft>
                <a:spcPts val="624"/>
              </a:spcAft>
              <a:buSzPts val="1000"/>
              <a:buFont typeface="Symbol" panose="05050102010706020507" pitchFamily="18" charset="2"/>
              <a:buChar char=""/>
              <a:tabLst>
                <a:tab pos="356616" algn="l"/>
              </a:tabLst>
            </a:pPr>
            <a:endParaRPr lang="nl-NL"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Afbeelding 1">
            <a:extLst>
              <a:ext uri="{FF2B5EF4-FFF2-40B4-BE49-F238E27FC236}">
                <a16:creationId xmlns:a16="http://schemas.microsoft.com/office/drawing/2014/main" id="{82C5529D-3F96-6019-6032-EB2CCF8DE4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276" y="379521"/>
            <a:ext cx="1718998" cy="2162262"/>
          </a:xfrm>
          <a:prstGeom prst="rect">
            <a:avLst/>
          </a:prstGeom>
        </p:spPr>
      </p:pic>
      <p:pic>
        <p:nvPicPr>
          <p:cNvPr id="3" name="Afbeelding 2">
            <a:extLst>
              <a:ext uri="{FF2B5EF4-FFF2-40B4-BE49-F238E27FC236}">
                <a16:creationId xmlns:a16="http://schemas.microsoft.com/office/drawing/2014/main" id="{527E58A2-7147-B708-615D-27F93441813F}"/>
              </a:ext>
            </a:extLst>
          </p:cNvPr>
          <p:cNvPicPr>
            <a:picLocks noChangeAspect="1"/>
          </p:cNvPicPr>
          <p:nvPr/>
        </p:nvPicPr>
        <p:blipFill>
          <a:blip r:embed="rId3"/>
          <a:stretch>
            <a:fillRect/>
          </a:stretch>
        </p:blipFill>
        <p:spPr>
          <a:xfrm>
            <a:off x="10522134" y="5788240"/>
            <a:ext cx="1412843" cy="676233"/>
          </a:xfrm>
          <a:prstGeom prst="rect">
            <a:avLst/>
          </a:prstGeom>
        </p:spPr>
      </p:pic>
    </p:spTree>
    <p:extLst>
      <p:ext uri="{BB962C8B-B14F-4D97-AF65-F5344CB8AC3E}">
        <p14:creationId xmlns:p14="http://schemas.microsoft.com/office/powerpoint/2010/main" val="1636952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kstvak 9">
            <a:extLst>
              <a:ext uri="{FF2B5EF4-FFF2-40B4-BE49-F238E27FC236}">
                <a16:creationId xmlns:a16="http://schemas.microsoft.com/office/drawing/2014/main" id="{EE191FAE-7344-0EBB-F25E-09993F17E70F}"/>
              </a:ext>
            </a:extLst>
          </p:cNvPr>
          <p:cNvSpPr txBox="1"/>
          <p:nvPr/>
        </p:nvSpPr>
        <p:spPr>
          <a:xfrm>
            <a:off x="2595549" y="1287278"/>
            <a:ext cx="8306229" cy="4195123"/>
          </a:xfrm>
          <a:prstGeom prst="rect">
            <a:avLst/>
          </a:prstGeom>
          <a:noFill/>
        </p:spPr>
        <p:txBody>
          <a:bodyPr wrap="square">
            <a:spAutoFit/>
          </a:bodyPr>
          <a:lstStyle/>
          <a:p>
            <a:pPr lvl="0">
              <a:lnSpc>
                <a:spcPct val="107000"/>
              </a:lnSpc>
            </a:pPr>
            <a:r>
              <a:rPr lang="nl-NL" sz="2000" b="1" kern="100" dirty="0">
                <a:effectLst/>
                <a:latin typeface="Calibri" panose="020F0502020204030204" pitchFamily="34" charset="0"/>
                <a:ea typeface="Calibri" panose="020F0502020204030204" pitchFamily="34" charset="0"/>
                <a:cs typeface="Times New Roman" panose="02020603050405020304" pitchFamily="18" charset="0"/>
              </a:rPr>
              <a:t>Gedicht</a:t>
            </a:r>
          </a:p>
          <a:p>
            <a:pPr lvl="0">
              <a:lnSpc>
                <a:spcPct val="107000"/>
              </a:lnSpc>
            </a:pPr>
            <a:endParaRPr lang="nl-NL" sz="2000" kern="100" dirty="0">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Geef het huis een huisnummer en bedenk samen een passend gedichtje. </a:t>
            </a:r>
          </a:p>
          <a:p>
            <a:pPr marL="457200">
              <a:lnSpc>
                <a:spcPct val="107000"/>
              </a:lnSpc>
            </a:pPr>
            <a:endParaRPr lang="nl-NL" sz="2000" kern="1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l-NL" sz="2000" kern="100" dirty="0">
                <a:latin typeface="Calibri" panose="020F0502020204030204" pitchFamily="34" charset="0"/>
                <a:ea typeface="Calibri" panose="020F0502020204030204" pitchFamily="34" charset="0"/>
                <a:cs typeface="Times New Roman" panose="02020603050405020304" pitchFamily="18" charset="0"/>
              </a:rPr>
              <a:t>Bijvoorbeeld</a:t>
            </a: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 </a:t>
            </a:r>
          </a:p>
          <a:p>
            <a:pPr marL="457200">
              <a:lnSpc>
                <a:spcPct val="107000"/>
              </a:lnSpc>
            </a:pPr>
            <a:r>
              <a:rPr lang="nl-NL" sz="2000" i="1" kern="0" dirty="0">
                <a:effectLst/>
                <a:latin typeface="Calibri" panose="020F0502020204030204" pitchFamily="34" charset="0"/>
                <a:ea typeface="Calibri" panose="020F0502020204030204" pitchFamily="34" charset="0"/>
                <a:cs typeface="Times New Roman" panose="02020603050405020304" pitchFamily="18" charset="0"/>
              </a:rPr>
              <a:t>Heeft iemand mijn ronde huis gezien</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l-NL" sz="2000" i="1" kern="0" dirty="0">
                <a:effectLst/>
                <a:latin typeface="Calibri" panose="020F0502020204030204" pitchFamily="34" charset="0"/>
                <a:ea typeface="Calibri" panose="020F0502020204030204" pitchFamily="34" charset="0"/>
                <a:cs typeface="Times New Roman" panose="02020603050405020304" pitchFamily="18" charset="0"/>
              </a:rPr>
              <a:t>ik woon op nummer tien.</a:t>
            </a:r>
            <a:r>
              <a:rPr lang="nl-NL" sz="2000" kern="0" dirty="0">
                <a:effectLst/>
                <a:latin typeface="Calibri" panose="020F0502020204030204" pitchFamily="34" charset="0"/>
                <a:ea typeface="Calibri" panose="020F0502020204030204" pitchFamily="34" charset="0"/>
                <a:cs typeface="Times New Roman" panose="02020603050405020304" pitchFamily="18" charset="0"/>
              </a:rPr>
              <a:t>  </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l-NL" sz="2000" i="1" kern="0" dirty="0">
                <a:effectLst/>
                <a:latin typeface="Calibri" panose="020F0502020204030204" pitchFamily="34" charset="0"/>
                <a:ea typeface="Calibri" panose="020F0502020204030204" pitchFamily="34" charset="0"/>
                <a:cs typeface="Times New Roman" panose="02020603050405020304" pitchFamily="18" charset="0"/>
              </a:rPr>
              <a:t>Dit mooie huis dat is van mij</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l-NL" sz="2000" i="1" kern="0" dirty="0">
                <a:effectLst/>
                <a:latin typeface="Calibri" panose="020F0502020204030204" pitchFamily="34" charset="0"/>
                <a:ea typeface="Calibri" panose="020F0502020204030204" pitchFamily="34" charset="0"/>
                <a:cs typeface="Times New Roman" panose="02020603050405020304" pitchFamily="18" charset="0"/>
              </a:rPr>
              <a:t>ik stap naar binnen en ben blij. </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nl-NL" sz="2000" i="1" kern="0" dirty="0">
                <a:effectLst/>
                <a:latin typeface="Calibri" panose="020F0502020204030204" pitchFamily="34" charset="0"/>
                <a:ea typeface="Calibri" panose="020F0502020204030204" pitchFamily="34" charset="0"/>
                <a:cs typeface="Times New Roman" panose="02020603050405020304" pitchFamily="18" charset="0"/>
              </a:rPr>
              <a:t>Het rood van de deur is </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nl-NL" sz="2000" i="1" kern="0" dirty="0">
                <a:effectLst/>
                <a:latin typeface="Calibri" panose="020F0502020204030204" pitchFamily="34" charset="0"/>
                <a:ea typeface="Calibri" panose="020F0502020204030204" pitchFamily="34" charset="0"/>
                <a:cs typeface="Times New Roman" panose="02020603050405020304" pitchFamily="18" charset="0"/>
              </a:rPr>
              <a:t>mijn lievelingskleur.</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SzPts val="1000"/>
              <a:buFont typeface="Symbol" panose="05050102010706020507" pitchFamily="18" charset="2"/>
              <a:buChar char=""/>
              <a:tabLst>
                <a:tab pos="914400" algn="l"/>
              </a:tabLst>
            </a:pP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Afbeelding 1">
            <a:extLst>
              <a:ext uri="{FF2B5EF4-FFF2-40B4-BE49-F238E27FC236}">
                <a16:creationId xmlns:a16="http://schemas.microsoft.com/office/drawing/2014/main" id="{2B671294-3B62-CF25-CB01-996DB56B21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276" y="379521"/>
            <a:ext cx="1718998" cy="2162262"/>
          </a:xfrm>
          <a:prstGeom prst="rect">
            <a:avLst/>
          </a:prstGeom>
        </p:spPr>
      </p:pic>
      <p:pic>
        <p:nvPicPr>
          <p:cNvPr id="3" name="Afbeelding 2">
            <a:extLst>
              <a:ext uri="{FF2B5EF4-FFF2-40B4-BE49-F238E27FC236}">
                <a16:creationId xmlns:a16="http://schemas.microsoft.com/office/drawing/2014/main" id="{77AA2C8F-A798-4416-C8C5-3A626C178E60}"/>
              </a:ext>
            </a:extLst>
          </p:cNvPr>
          <p:cNvPicPr>
            <a:picLocks noChangeAspect="1"/>
          </p:cNvPicPr>
          <p:nvPr/>
        </p:nvPicPr>
        <p:blipFill>
          <a:blip r:embed="rId3"/>
          <a:stretch>
            <a:fillRect/>
          </a:stretch>
        </p:blipFill>
        <p:spPr>
          <a:xfrm>
            <a:off x="10522134" y="5788240"/>
            <a:ext cx="1412843" cy="676233"/>
          </a:xfrm>
          <a:prstGeom prst="rect">
            <a:avLst/>
          </a:prstGeom>
        </p:spPr>
      </p:pic>
    </p:spTree>
    <p:extLst>
      <p:ext uri="{BB962C8B-B14F-4D97-AF65-F5344CB8AC3E}">
        <p14:creationId xmlns:p14="http://schemas.microsoft.com/office/powerpoint/2010/main" val="2130587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D2B266D-3625-4584-A5C3-7D3F672CF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463B99A-73EE-4FBB-B7C4-F9F9BCC25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5D2A5D1-BA0D-47D3-B051-DA7743C46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219825"/>
          </a:xfrm>
          <a:custGeom>
            <a:avLst/>
            <a:gdLst>
              <a:gd name="connsiteX0" fmla="*/ 6789701 w 12192000"/>
              <a:gd name="connsiteY0" fmla="*/ 6151588 h 6219825"/>
              <a:gd name="connsiteX1" fmla="*/ 6788702 w 12192000"/>
              <a:gd name="connsiteY1" fmla="*/ 6151666 h 6219825"/>
              <a:gd name="connsiteX2" fmla="*/ 6788476 w 12192000"/>
              <a:gd name="connsiteY2" fmla="*/ 6152200 h 6219825"/>
              <a:gd name="connsiteX3" fmla="*/ 9834 w 12192000"/>
              <a:gd name="connsiteY3" fmla="*/ 0 h 6219825"/>
              <a:gd name="connsiteX4" fmla="*/ 12357 w 12192000"/>
              <a:gd name="connsiteY4" fmla="*/ 1 h 6219825"/>
              <a:gd name="connsiteX5" fmla="*/ 12192000 w 12192000"/>
              <a:gd name="connsiteY5" fmla="*/ 1 h 6219825"/>
              <a:gd name="connsiteX6" fmla="*/ 12192000 w 12192000"/>
              <a:gd name="connsiteY6" fmla="*/ 5105401 h 6219825"/>
              <a:gd name="connsiteX7" fmla="*/ 12191716 w 12192000"/>
              <a:gd name="connsiteY7" fmla="*/ 5105401 h 6219825"/>
              <a:gd name="connsiteX8" fmla="*/ 12192000 w 12192000"/>
              <a:gd name="connsiteY8" fmla="*/ 5256977 h 6219825"/>
              <a:gd name="connsiteX9" fmla="*/ 12061096 w 12192000"/>
              <a:gd name="connsiteY9" fmla="*/ 5296034 h 6219825"/>
              <a:gd name="connsiteX10" fmla="*/ 11676800 w 12192000"/>
              <a:gd name="connsiteY10" fmla="*/ 5399652 h 6219825"/>
              <a:gd name="connsiteX11" fmla="*/ 10425355 w 12192000"/>
              <a:gd name="connsiteY11" fmla="*/ 5683310 h 6219825"/>
              <a:gd name="connsiteX12" fmla="*/ 9424022 w 12192000"/>
              <a:gd name="connsiteY12" fmla="*/ 5858546 h 6219825"/>
              <a:gd name="connsiteX13" fmla="*/ 8458419 w 12192000"/>
              <a:gd name="connsiteY13" fmla="*/ 5992303 h 6219825"/>
              <a:gd name="connsiteX14" fmla="*/ 7715970 w 12192000"/>
              <a:gd name="connsiteY14" fmla="*/ 6072283 h 6219825"/>
              <a:gd name="connsiteX15" fmla="*/ 6951716 w 12192000"/>
              <a:gd name="connsiteY15" fmla="*/ 6138091 h 6219825"/>
              <a:gd name="connsiteX16" fmla="*/ 6936303 w 12192000"/>
              <a:gd name="connsiteY16" fmla="*/ 6140163 h 6219825"/>
              <a:gd name="connsiteX17" fmla="*/ 6790448 w 12192000"/>
              <a:gd name="connsiteY17" fmla="*/ 6151529 h 6219825"/>
              <a:gd name="connsiteX18" fmla="*/ 6799941 w 12192000"/>
              <a:gd name="connsiteY18" fmla="*/ 6153349 h 6219825"/>
              <a:gd name="connsiteX19" fmla="*/ 6835432 w 12192000"/>
              <a:gd name="connsiteY19" fmla="*/ 6151642 h 6219825"/>
              <a:gd name="connsiteX20" fmla="*/ 6884003 w 12192000"/>
              <a:gd name="connsiteY20" fmla="*/ 6148662 h 6219825"/>
              <a:gd name="connsiteX21" fmla="*/ 7578771 w 12192000"/>
              <a:gd name="connsiteY21" fmla="*/ 6116122 h 6219825"/>
              <a:gd name="connsiteX22" fmla="*/ 8623845 w 12192000"/>
              <a:gd name="connsiteY22" fmla="*/ 6029188 h 6219825"/>
              <a:gd name="connsiteX23" fmla="*/ 9479970 w 12192000"/>
              <a:gd name="connsiteY23" fmla="*/ 5925239 h 6219825"/>
              <a:gd name="connsiteX24" fmla="*/ 10629308 w 12192000"/>
              <a:gd name="connsiteY24" fmla="*/ 5731000 h 6219825"/>
              <a:gd name="connsiteX25" fmla="*/ 11998498 w 12192000"/>
              <a:gd name="connsiteY25" fmla="*/ 5404869 h 6219825"/>
              <a:gd name="connsiteX26" fmla="*/ 12192000 w 12192000"/>
              <a:gd name="connsiteY26" fmla="*/ 5347846 h 6219825"/>
              <a:gd name="connsiteX27" fmla="*/ 12192000 w 12192000"/>
              <a:gd name="connsiteY27" fmla="*/ 5402606 h 6219825"/>
              <a:gd name="connsiteX28" fmla="*/ 11829257 w 12192000"/>
              <a:gd name="connsiteY28" fmla="*/ 5507950 h 6219825"/>
              <a:gd name="connsiteX29" fmla="*/ 10939183 w 12192000"/>
              <a:gd name="connsiteY29" fmla="*/ 5722555 h 6219825"/>
              <a:gd name="connsiteX30" fmla="*/ 9985530 w 12192000"/>
              <a:gd name="connsiteY30" fmla="*/ 5902635 h 6219825"/>
              <a:gd name="connsiteX31" fmla="*/ 9186882 w 12192000"/>
              <a:gd name="connsiteY31" fmla="*/ 6018631 h 6219825"/>
              <a:gd name="connsiteX32" fmla="*/ 8578198 w 12192000"/>
              <a:gd name="connsiteY32" fmla="*/ 6088179 h 6219825"/>
              <a:gd name="connsiteX33" fmla="*/ 7864358 w 12192000"/>
              <a:gd name="connsiteY33" fmla="*/ 6149656 h 6219825"/>
              <a:gd name="connsiteX34" fmla="*/ 6935502 w 12192000"/>
              <a:gd name="connsiteY34" fmla="*/ 6201071 h 6219825"/>
              <a:gd name="connsiteX35" fmla="*/ 6477750 w 12192000"/>
              <a:gd name="connsiteY35" fmla="*/ 6214980 h 6219825"/>
              <a:gd name="connsiteX36" fmla="*/ 6362294 w 12192000"/>
              <a:gd name="connsiteY36" fmla="*/ 6219825 h 6219825"/>
              <a:gd name="connsiteX37" fmla="*/ 6057129 w 12192000"/>
              <a:gd name="connsiteY37" fmla="*/ 6219825 h 6219825"/>
              <a:gd name="connsiteX38" fmla="*/ 5977784 w 12192000"/>
              <a:gd name="connsiteY38" fmla="*/ 6215229 h 6219825"/>
              <a:gd name="connsiteX39" fmla="*/ 5265087 w 12192000"/>
              <a:gd name="connsiteY39" fmla="*/ 6178965 h 6219825"/>
              <a:gd name="connsiteX40" fmla="*/ 4346277 w 12192000"/>
              <a:gd name="connsiteY40" fmla="*/ 6116869 h 6219825"/>
              <a:gd name="connsiteX41" fmla="*/ 3373045 w 12192000"/>
              <a:gd name="connsiteY41" fmla="*/ 6018259 h 6219825"/>
              <a:gd name="connsiteX42" fmla="*/ 2362173 w 12192000"/>
              <a:gd name="connsiteY42" fmla="*/ 5899282 h 6219825"/>
              <a:gd name="connsiteX43" fmla="*/ 1233178 w 12192000"/>
              <a:gd name="connsiteY43" fmla="*/ 5726033 h 6219825"/>
              <a:gd name="connsiteX44" fmla="*/ 68500 w 12192000"/>
              <a:gd name="connsiteY44" fmla="*/ 5486226 h 6219825"/>
              <a:gd name="connsiteX45" fmla="*/ 0 w 12192000"/>
              <a:gd name="connsiteY45" fmla="*/ 5468863 h 6219825"/>
              <a:gd name="connsiteX46" fmla="*/ 0 w 12192000"/>
              <a:gd name="connsiteY46" fmla="*/ 5412351 h 6219825"/>
              <a:gd name="connsiteX47" fmla="*/ 72441 w 12192000"/>
              <a:gd name="connsiteY47" fmla="*/ 5431135 h 6219825"/>
              <a:gd name="connsiteX48" fmla="*/ 600716 w 12192000"/>
              <a:gd name="connsiteY48" fmla="*/ 5549555 h 6219825"/>
              <a:gd name="connsiteX49" fmla="*/ 1769512 w 12192000"/>
              <a:gd name="connsiteY49" fmla="*/ 5759811 h 6219825"/>
              <a:gd name="connsiteX50" fmla="*/ 2613554 w 12192000"/>
              <a:gd name="connsiteY50" fmla="*/ 5876802 h 6219825"/>
              <a:gd name="connsiteX51" fmla="*/ 2581134 w 12192000"/>
              <a:gd name="connsiteY51" fmla="*/ 5866867 h 6219825"/>
              <a:gd name="connsiteX52" fmla="*/ 1112635 w 12192000"/>
              <a:gd name="connsiteY52" fmla="*/ 5534031 h 6219825"/>
              <a:gd name="connsiteX53" fmla="*/ 420412 w 12192000"/>
              <a:gd name="connsiteY53" fmla="*/ 5334514 h 6219825"/>
              <a:gd name="connsiteX54" fmla="*/ 0 w 12192000"/>
              <a:gd name="connsiteY54" fmla="*/ 5195539 h 6219825"/>
              <a:gd name="connsiteX55" fmla="*/ 60 w 12192000"/>
              <a:gd name="connsiteY55" fmla="*/ 5105401 h 6219825"/>
              <a:gd name="connsiteX56" fmla="*/ 0 w 12192000"/>
              <a:gd name="connsiteY56" fmla="*/ 5105401 h 6219825"/>
              <a:gd name="connsiteX57" fmla="*/ 0 w 12192000"/>
              <a:gd name="connsiteY57" fmla="*/ 1 h 6219825"/>
              <a:gd name="connsiteX58" fmla="*/ 9834 w 12192000"/>
              <a:gd name="connsiteY58" fmla="*/ 1 h 621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192000" h="6219825">
                <a:moveTo>
                  <a:pt x="6789701" y="6151588"/>
                </a:moveTo>
                <a:lnTo>
                  <a:pt x="6788702" y="6151666"/>
                </a:lnTo>
                <a:cubicBezTo>
                  <a:pt x="6788627" y="6151844"/>
                  <a:pt x="6788551" y="6152022"/>
                  <a:pt x="6788476" y="6152200"/>
                </a:cubicBezTo>
                <a:close/>
                <a:moveTo>
                  <a:pt x="9834" y="0"/>
                </a:moveTo>
                <a:lnTo>
                  <a:pt x="12357" y="1"/>
                </a:lnTo>
                <a:lnTo>
                  <a:pt x="12192000" y="1"/>
                </a:lnTo>
                <a:lnTo>
                  <a:pt x="12192000" y="5105401"/>
                </a:lnTo>
                <a:lnTo>
                  <a:pt x="12191716" y="5105401"/>
                </a:lnTo>
                <a:lnTo>
                  <a:pt x="12192000" y="5256977"/>
                </a:lnTo>
                <a:lnTo>
                  <a:pt x="12061096" y="5296034"/>
                </a:lnTo>
                <a:cubicBezTo>
                  <a:pt x="11933500" y="5332263"/>
                  <a:pt x="11805390" y="5366806"/>
                  <a:pt x="11676800" y="5399652"/>
                </a:cubicBezTo>
                <a:cubicBezTo>
                  <a:pt x="11262789" y="5507204"/>
                  <a:pt x="10845343" y="5600846"/>
                  <a:pt x="10425355" y="5683310"/>
                </a:cubicBezTo>
                <a:cubicBezTo>
                  <a:pt x="10092810" y="5748549"/>
                  <a:pt x="9759033" y="5806970"/>
                  <a:pt x="9424022" y="5858546"/>
                </a:cubicBezTo>
                <a:cubicBezTo>
                  <a:pt x="9102997" y="5908224"/>
                  <a:pt x="8781133" y="5952809"/>
                  <a:pt x="8458419" y="5992303"/>
                </a:cubicBezTo>
                <a:cubicBezTo>
                  <a:pt x="8211360" y="6022481"/>
                  <a:pt x="7963792" y="6048065"/>
                  <a:pt x="7715970" y="6072283"/>
                </a:cubicBezTo>
                <a:lnTo>
                  <a:pt x="6951716" y="6138091"/>
                </a:lnTo>
                <a:lnTo>
                  <a:pt x="6936303" y="6140163"/>
                </a:lnTo>
                <a:lnTo>
                  <a:pt x="6790448" y="6151529"/>
                </a:lnTo>
                <a:lnTo>
                  <a:pt x="6799941" y="6153349"/>
                </a:lnTo>
                <a:cubicBezTo>
                  <a:pt x="6811623" y="6153816"/>
                  <a:pt x="6823734" y="6151642"/>
                  <a:pt x="6835432" y="6151642"/>
                </a:cubicBezTo>
                <a:cubicBezTo>
                  <a:pt x="6851580" y="6151642"/>
                  <a:pt x="6867729" y="6149034"/>
                  <a:pt x="6884003" y="6148662"/>
                </a:cubicBezTo>
                <a:cubicBezTo>
                  <a:pt x="7115805" y="6143198"/>
                  <a:pt x="7347351" y="6131026"/>
                  <a:pt x="7578771" y="6116122"/>
                </a:cubicBezTo>
                <a:cubicBezTo>
                  <a:pt x="7927552" y="6093644"/>
                  <a:pt x="8276080" y="6065453"/>
                  <a:pt x="8623845" y="6029188"/>
                </a:cubicBezTo>
                <a:cubicBezTo>
                  <a:pt x="8909939" y="5999878"/>
                  <a:pt x="9195310" y="5965228"/>
                  <a:pt x="9479970" y="5925239"/>
                </a:cubicBezTo>
                <a:cubicBezTo>
                  <a:pt x="9864901" y="5870842"/>
                  <a:pt x="10248014" y="5806101"/>
                  <a:pt x="10629308" y="5731000"/>
                </a:cubicBezTo>
                <a:cubicBezTo>
                  <a:pt x="11090114" y="5639842"/>
                  <a:pt x="11546975" y="5532291"/>
                  <a:pt x="11998498" y="5404869"/>
                </a:cubicBezTo>
                <a:lnTo>
                  <a:pt x="12192000" y="5347846"/>
                </a:lnTo>
                <a:lnTo>
                  <a:pt x="12192000" y="5402606"/>
                </a:lnTo>
                <a:lnTo>
                  <a:pt x="11829257" y="5507950"/>
                </a:lnTo>
                <a:cubicBezTo>
                  <a:pt x="11534769" y="5587680"/>
                  <a:pt x="11238120" y="5658596"/>
                  <a:pt x="10939183" y="5722555"/>
                </a:cubicBezTo>
                <a:cubicBezTo>
                  <a:pt x="10622824" y="5790365"/>
                  <a:pt x="10304941" y="5850387"/>
                  <a:pt x="9985530" y="5902635"/>
                </a:cubicBezTo>
                <a:cubicBezTo>
                  <a:pt x="9720036" y="5946102"/>
                  <a:pt x="9453814" y="5984764"/>
                  <a:pt x="9186882" y="6018631"/>
                </a:cubicBezTo>
                <a:cubicBezTo>
                  <a:pt x="8984197" y="6044216"/>
                  <a:pt x="8781514" y="6068309"/>
                  <a:pt x="8578198" y="6088179"/>
                </a:cubicBezTo>
                <a:lnTo>
                  <a:pt x="7864358" y="6149656"/>
                </a:lnTo>
                <a:cubicBezTo>
                  <a:pt x="7554994" y="6172009"/>
                  <a:pt x="7245502" y="6189895"/>
                  <a:pt x="6935502" y="6201071"/>
                </a:cubicBezTo>
                <a:lnTo>
                  <a:pt x="6477750" y="6214980"/>
                </a:lnTo>
                <a:cubicBezTo>
                  <a:pt x="6439195" y="6212895"/>
                  <a:pt x="6400529" y="6214521"/>
                  <a:pt x="6362294" y="6219825"/>
                </a:cubicBezTo>
                <a:lnTo>
                  <a:pt x="6057129" y="6219825"/>
                </a:lnTo>
                <a:lnTo>
                  <a:pt x="5977784" y="6215229"/>
                </a:lnTo>
                <a:lnTo>
                  <a:pt x="5265087" y="6178965"/>
                </a:lnTo>
                <a:cubicBezTo>
                  <a:pt x="4958267" y="6166544"/>
                  <a:pt x="4651826" y="6146055"/>
                  <a:pt x="4346277" y="6116869"/>
                </a:cubicBezTo>
                <a:lnTo>
                  <a:pt x="3373045" y="6018259"/>
                </a:lnTo>
                <a:cubicBezTo>
                  <a:pt x="3035412" y="5983982"/>
                  <a:pt x="2698456" y="5944327"/>
                  <a:pt x="2362173" y="5899282"/>
                </a:cubicBezTo>
                <a:cubicBezTo>
                  <a:pt x="1984692" y="5849108"/>
                  <a:pt x="1608364" y="5791358"/>
                  <a:pt x="1233178" y="5726033"/>
                </a:cubicBezTo>
                <a:cubicBezTo>
                  <a:pt x="842181" y="5657291"/>
                  <a:pt x="453758" y="5578770"/>
                  <a:pt x="68500" y="5486226"/>
                </a:cubicBezTo>
                <a:lnTo>
                  <a:pt x="0" y="5468863"/>
                </a:lnTo>
                <a:lnTo>
                  <a:pt x="0" y="5412351"/>
                </a:lnTo>
                <a:lnTo>
                  <a:pt x="72441" y="5431135"/>
                </a:lnTo>
                <a:cubicBezTo>
                  <a:pt x="247961" y="5473331"/>
                  <a:pt x="424164" y="5512608"/>
                  <a:pt x="600716" y="5549555"/>
                </a:cubicBezTo>
                <a:cubicBezTo>
                  <a:pt x="988279" y="5630403"/>
                  <a:pt x="1378133" y="5699330"/>
                  <a:pt x="1769512" y="5759811"/>
                </a:cubicBezTo>
                <a:cubicBezTo>
                  <a:pt x="2052426" y="5803406"/>
                  <a:pt x="2335725" y="5843519"/>
                  <a:pt x="2613554" y="5876802"/>
                </a:cubicBezTo>
                <a:cubicBezTo>
                  <a:pt x="2605544" y="5879410"/>
                  <a:pt x="2594611" y="5869350"/>
                  <a:pt x="2581134" y="5866867"/>
                </a:cubicBezTo>
                <a:cubicBezTo>
                  <a:pt x="2087178" y="5774877"/>
                  <a:pt x="1597684" y="5663937"/>
                  <a:pt x="1112635" y="5534031"/>
                </a:cubicBezTo>
                <a:cubicBezTo>
                  <a:pt x="880453" y="5471934"/>
                  <a:pt x="649713" y="5405428"/>
                  <a:pt x="420412" y="5334514"/>
                </a:cubicBezTo>
                <a:lnTo>
                  <a:pt x="0" y="5195539"/>
                </a:lnTo>
                <a:lnTo>
                  <a:pt x="60" y="5105401"/>
                </a:lnTo>
                <a:lnTo>
                  <a:pt x="0" y="5105401"/>
                </a:lnTo>
                <a:lnTo>
                  <a:pt x="0" y="1"/>
                </a:lnTo>
                <a:lnTo>
                  <a:pt x="9834"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ekstvak 9">
            <a:extLst>
              <a:ext uri="{FF2B5EF4-FFF2-40B4-BE49-F238E27FC236}">
                <a16:creationId xmlns:a16="http://schemas.microsoft.com/office/drawing/2014/main" id="{EE191FAE-7344-0EBB-F25E-09993F17E70F}"/>
              </a:ext>
            </a:extLst>
          </p:cNvPr>
          <p:cNvSpPr txBox="1"/>
          <p:nvPr/>
        </p:nvSpPr>
        <p:spPr>
          <a:xfrm>
            <a:off x="2595550" y="1259733"/>
            <a:ext cx="7649281" cy="4254626"/>
          </a:xfrm>
          <a:prstGeom prst="rect">
            <a:avLst/>
          </a:prstGeom>
          <a:noFill/>
        </p:spPr>
        <p:txBody>
          <a:bodyPr wrap="square">
            <a:spAutoFit/>
          </a:bodyPr>
          <a:lstStyle/>
          <a:p>
            <a:pPr>
              <a:lnSpc>
                <a:spcPct val="107000"/>
              </a:lnSpc>
              <a:spcAft>
                <a:spcPts val="800"/>
              </a:spcAft>
            </a:pPr>
            <a:r>
              <a:rPr lang="nl-NL" sz="2000" b="1" kern="100" dirty="0">
                <a:effectLst/>
                <a:latin typeface="Calibri" panose="020F0502020204030204" pitchFamily="34" charset="0"/>
                <a:ea typeface="Calibri" panose="020F0502020204030204" pitchFamily="34" charset="0"/>
                <a:cs typeface="Times New Roman" panose="02020603050405020304" pitchFamily="18" charset="0"/>
              </a:rPr>
              <a:t>Straat</a:t>
            </a:r>
          </a:p>
          <a:p>
            <a:pPr>
              <a:lnSpc>
                <a:spcPct val="107000"/>
              </a:lnSpc>
              <a:spcAft>
                <a:spcPts val="800"/>
              </a:spcAft>
            </a:pPr>
            <a:endParaRPr lang="nl-NL" sz="2000" kern="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Zet de teksten op papier en plak ze onder de tekeningen. </a:t>
            </a: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Vorm met de tekeningen een eigen straat. </a:t>
            </a:r>
          </a:p>
          <a:p>
            <a:pPr>
              <a:lnSpc>
                <a:spcPct val="107000"/>
              </a:lnSpc>
              <a:spcAft>
                <a:spcPts val="800"/>
              </a:spcAft>
            </a:pP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000" kern="100" dirty="0">
                <a:effectLst/>
                <a:latin typeface="Calibri" panose="020F0502020204030204" pitchFamily="34" charset="0"/>
                <a:ea typeface="Calibri" panose="020F0502020204030204" pitchFamily="34" charset="0"/>
                <a:cs typeface="Times New Roman" panose="02020603050405020304" pitchFamily="18" charset="0"/>
              </a:rPr>
              <a:t>Tip: Bekijk en bespreek als afsluiting het Prentenboek </a:t>
            </a:r>
            <a:r>
              <a:rPr lang="nl-NL" sz="2000" i="1" u="sng" kern="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Samen zijn we thuis</a:t>
            </a:r>
            <a:r>
              <a:rPr lang="nl-NL" sz="2000" i="1" kern="0" dirty="0">
                <a:effectLst/>
                <a:latin typeface="Calibri" panose="020F0502020204030204" pitchFamily="34" charset="0"/>
                <a:ea typeface="Calibri" panose="020F0502020204030204" pitchFamily="34" charset="0"/>
                <a:cs typeface="Times New Roman" panose="02020603050405020304" pitchFamily="18" charset="0"/>
              </a:rPr>
              <a:t> </a:t>
            </a: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nl-NL"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Afbeelding 3">
            <a:extLst>
              <a:ext uri="{FF2B5EF4-FFF2-40B4-BE49-F238E27FC236}">
                <a16:creationId xmlns:a16="http://schemas.microsoft.com/office/drawing/2014/main" id="{375C93E6-E261-0DB8-13C1-AF13A1B5B9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8276" y="379521"/>
            <a:ext cx="1718998" cy="2162262"/>
          </a:xfrm>
          <a:prstGeom prst="rect">
            <a:avLst/>
          </a:prstGeom>
        </p:spPr>
      </p:pic>
      <p:pic>
        <p:nvPicPr>
          <p:cNvPr id="5" name="Afbeelding 4">
            <a:extLst>
              <a:ext uri="{FF2B5EF4-FFF2-40B4-BE49-F238E27FC236}">
                <a16:creationId xmlns:a16="http://schemas.microsoft.com/office/drawing/2014/main" id="{52C33DD8-D61B-8670-7D18-66FD3FC72672}"/>
              </a:ext>
            </a:extLst>
          </p:cNvPr>
          <p:cNvPicPr>
            <a:picLocks noChangeAspect="1"/>
          </p:cNvPicPr>
          <p:nvPr/>
        </p:nvPicPr>
        <p:blipFill>
          <a:blip r:embed="rId4"/>
          <a:stretch>
            <a:fillRect/>
          </a:stretch>
        </p:blipFill>
        <p:spPr>
          <a:xfrm>
            <a:off x="10522134" y="5788240"/>
            <a:ext cx="1412843" cy="676233"/>
          </a:xfrm>
          <a:prstGeom prst="rect">
            <a:avLst/>
          </a:prstGeom>
        </p:spPr>
      </p:pic>
      <p:pic>
        <p:nvPicPr>
          <p:cNvPr id="3074" name="Picture 2" descr="Samen zijn we thuis">
            <a:extLst>
              <a:ext uri="{FF2B5EF4-FFF2-40B4-BE49-F238E27FC236}">
                <a16:creationId xmlns:a16="http://schemas.microsoft.com/office/drawing/2014/main" id="{65496FC5-E76C-40AD-02A3-87AE1BF0A1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68283" y="799474"/>
            <a:ext cx="2089312" cy="209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287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2584F3F-1200-D052-82B2-C8DDAC185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1" y="0"/>
            <a:ext cx="12192000" cy="6858000"/>
          </a:xfrm>
          <a:prstGeom prst="rect">
            <a:avLst/>
          </a:prstGeom>
        </p:spPr>
      </p:pic>
      <p:pic>
        <p:nvPicPr>
          <p:cNvPr id="6" name="Afbeelding 5">
            <a:extLst>
              <a:ext uri="{FF2B5EF4-FFF2-40B4-BE49-F238E27FC236}">
                <a16:creationId xmlns:a16="http://schemas.microsoft.com/office/drawing/2014/main" id="{941C32E3-7A13-1AFF-69AB-AD48498A0717}"/>
              </a:ext>
            </a:extLst>
          </p:cNvPr>
          <p:cNvPicPr>
            <a:picLocks noChangeAspect="1"/>
          </p:cNvPicPr>
          <p:nvPr/>
        </p:nvPicPr>
        <p:blipFill>
          <a:blip r:embed="rId3"/>
          <a:stretch>
            <a:fillRect/>
          </a:stretch>
        </p:blipFill>
        <p:spPr>
          <a:xfrm>
            <a:off x="10412996" y="5753010"/>
            <a:ext cx="1485900" cy="711200"/>
          </a:xfrm>
          <a:prstGeom prst="rect">
            <a:avLst/>
          </a:prstGeom>
        </p:spPr>
      </p:pic>
      <p:sp>
        <p:nvSpPr>
          <p:cNvPr id="12" name="Titel 1">
            <a:extLst>
              <a:ext uri="{FF2B5EF4-FFF2-40B4-BE49-F238E27FC236}">
                <a16:creationId xmlns:a16="http://schemas.microsoft.com/office/drawing/2014/main" id="{A3C816F1-65EE-F5F0-4943-8F6029A9A366}"/>
              </a:ext>
            </a:extLst>
          </p:cNvPr>
          <p:cNvSpPr>
            <a:spLocks noGrp="1"/>
          </p:cNvSpPr>
          <p:nvPr>
            <p:ph type="title"/>
          </p:nvPr>
        </p:nvSpPr>
        <p:spPr>
          <a:xfrm>
            <a:off x="1381760" y="1707017"/>
            <a:ext cx="10011248" cy="1009650"/>
          </a:xfrm>
        </p:spPr>
        <p:txBody>
          <a:bodyPr>
            <a:noAutofit/>
          </a:bodyPr>
          <a:lstStyle/>
          <a:p>
            <a:pPr algn="ctr">
              <a:lnSpc>
                <a:spcPct val="100000"/>
              </a:lnSpc>
              <a:spcAft>
                <a:spcPts val="3000"/>
              </a:spcAft>
            </a:pPr>
            <a:r>
              <a:rPr lang="de-DE" sz="5400" b="1" dirty="0">
                <a:solidFill>
                  <a:schemeClr val="bg1"/>
                </a:solidFill>
                <a:latin typeface="Arial" panose="020B0604020202020204" pitchFamily="34" charset="0"/>
                <a:cs typeface="Arial" panose="020B0604020202020204" pitchFamily="34" charset="0"/>
              </a:rPr>
              <a:t>COH </a:t>
            </a:r>
            <a:r>
              <a:rPr lang="de-DE" sz="5400" b="1" dirty="0" err="1">
                <a:solidFill>
                  <a:schemeClr val="bg1"/>
                </a:solidFill>
                <a:latin typeface="Arial" panose="020B0604020202020204" pitchFamily="34" charset="0"/>
                <a:cs typeface="Arial" panose="020B0604020202020204" pitchFamily="34" charset="0"/>
              </a:rPr>
              <a:t>Haagse</a:t>
            </a:r>
            <a:r>
              <a:rPr lang="de-DE" sz="5400" b="1" dirty="0">
                <a:solidFill>
                  <a:schemeClr val="bg1"/>
                </a:solidFill>
                <a:latin typeface="Arial" panose="020B0604020202020204" pitchFamily="34" charset="0"/>
                <a:cs typeface="Arial" panose="020B0604020202020204" pitchFamily="34" charset="0"/>
              </a:rPr>
              <a:t> </a:t>
            </a:r>
            <a:r>
              <a:rPr lang="de-DE" sz="5400" b="1" dirty="0" err="1">
                <a:solidFill>
                  <a:schemeClr val="bg1"/>
                </a:solidFill>
                <a:latin typeface="Arial" panose="020B0604020202020204" pitchFamily="34" charset="0"/>
                <a:cs typeface="Arial" panose="020B0604020202020204" pitchFamily="34" charset="0"/>
              </a:rPr>
              <a:t>Ladekast</a:t>
            </a:r>
            <a:endParaRPr lang="nl-NL" sz="5400" dirty="0"/>
          </a:p>
        </p:txBody>
      </p:sp>
      <p:sp>
        <p:nvSpPr>
          <p:cNvPr id="11" name="Tekstvak 10">
            <a:extLst>
              <a:ext uri="{FF2B5EF4-FFF2-40B4-BE49-F238E27FC236}">
                <a16:creationId xmlns:a16="http://schemas.microsoft.com/office/drawing/2014/main" id="{2DFB606C-B844-CCA7-5E17-62A902EF46E0}"/>
              </a:ext>
            </a:extLst>
          </p:cNvPr>
          <p:cNvSpPr txBox="1"/>
          <p:nvPr/>
        </p:nvSpPr>
        <p:spPr>
          <a:xfrm>
            <a:off x="2689948" y="2734254"/>
            <a:ext cx="7957732" cy="923330"/>
          </a:xfrm>
          <a:prstGeom prst="rect">
            <a:avLst/>
          </a:prstGeom>
          <a:noFill/>
        </p:spPr>
        <p:txBody>
          <a:bodyPr wrap="square">
            <a:spAutoFit/>
          </a:bodyPr>
          <a:lstStyle/>
          <a:p>
            <a:r>
              <a:rPr lang="nl-NL" sz="2700" b="0" i="0" dirty="0">
                <a:solidFill>
                  <a:srgbClr val="000000"/>
                </a:solidFill>
                <a:effectLst/>
                <a:latin typeface="Arial" panose="020B0604020202020204" pitchFamily="34" charset="0"/>
                <a:cs typeface="Arial" panose="020B0604020202020204" pitchFamily="34" charset="0"/>
              </a:rPr>
              <a:t>Deze korte opdracht is afkomstig uit een project in de COH Haagse Ladekast. </a:t>
            </a:r>
          </a:p>
        </p:txBody>
      </p:sp>
      <p:pic>
        <p:nvPicPr>
          <p:cNvPr id="7" name="Afbeelding 6">
            <a:extLst>
              <a:ext uri="{FF2B5EF4-FFF2-40B4-BE49-F238E27FC236}">
                <a16:creationId xmlns:a16="http://schemas.microsoft.com/office/drawing/2014/main" id="{029CC7EC-3F8E-B3FC-B07B-FB34FB5920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942" y="-81479"/>
            <a:ext cx="3061404" cy="3850823"/>
          </a:xfrm>
          <a:prstGeom prst="rect">
            <a:avLst/>
          </a:prstGeom>
        </p:spPr>
      </p:pic>
      <p:sp>
        <p:nvSpPr>
          <p:cNvPr id="16" name="Tekstvak 15">
            <a:extLst>
              <a:ext uri="{FF2B5EF4-FFF2-40B4-BE49-F238E27FC236}">
                <a16:creationId xmlns:a16="http://schemas.microsoft.com/office/drawing/2014/main" id="{B24E5794-4666-269E-E0B7-A2ECFBE843A7}"/>
              </a:ext>
            </a:extLst>
          </p:cNvPr>
          <p:cNvSpPr txBox="1"/>
          <p:nvPr/>
        </p:nvSpPr>
        <p:spPr>
          <a:xfrm>
            <a:off x="2689948" y="4104033"/>
            <a:ext cx="7002692" cy="1184940"/>
          </a:xfrm>
          <a:prstGeom prst="rect">
            <a:avLst/>
          </a:prstGeom>
          <a:noFill/>
        </p:spPr>
        <p:txBody>
          <a:bodyPr wrap="square">
            <a:spAutoFit/>
          </a:bodyPr>
          <a:lstStyle/>
          <a:p>
            <a:r>
              <a:rPr lang="nl-NL" sz="2700" dirty="0">
                <a:solidFill>
                  <a:srgbClr val="000000"/>
                </a:solidFill>
                <a:latin typeface="Arial" panose="020B0604020202020204" pitchFamily="34" charset="0"/>
                <a:cs typeface="Arial" panose="020B0604020202020204" pitchFamily="34" charset="0"/>
              </a:rPr>
              <a:t>Bekijk hier een overzicht van alle projecten:</a:t>
            </a:r>
            <a:endParaRPr lang="nl-NL" sz="27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endParaRPr>
          </a:p>
          <a:p>
            <a:r>
              <a:rPr lang="nl-NL" sz="4400" dirty="0">
                <a:solidFill>
                  <a:schemeClr val="bg1"/>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www.cultuurschakel.nl/coh</a:t>
            </a:r>
            <a:endParaRPr lang="nl-NL"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605543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935</TotalTime>
  <Words>422</Words>
  <Application>Microsoft Office PowerPoint</Application>
  <PresentationFormat>Breedbeeld</PresentationFormat>
  <Paragraphs>66</Paragraphs>
  <Slides>9</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Calibri Light</vt:lpstr>
      <vt:lpstr>Symbol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COH Haagse Ladekast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Maks Oosterbaan</dc:creator>
  <cp:lastModifiedBy>Dieuwertje van Woudenberg</cp:lastModifiedBy>
  <cp:revision>131</cp:revision>
  <dcterms:created xsi:type="dcterms:W3CDTF">2022-04-28T08:18:05Z</dcterms:created>
  <dcterms:modified xsi:type="dcterms:W3CDTF">2023-05-10T12:58:54Z</dcterms:modified>
</cp:coreProperties>
</file>